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7" r:id="rId6"/>
    <p:sldId id="258" r:id="rId7"/>
    <p:sldId id="261" r:id="rId8"/>
    <p:sldId id="257" r:id="rId9"/>
    <p:sldId id="262" r:id="rId10"/>
    <p:sldId id="263" r:id="rId11"/>
    <p:sldId id="264" r:id="rId12"/>
    <p:sldId id="260"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680E0-5520-4D7F-A4EF-A25C20BF56D8}" v="101" dt="2025-02-10T18:46:33.4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3.jpeg>
</file>

<file path=ppt/media/image4.jpeg>
</file>

<file path=ppt/media/image5.jpe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4C607-6E7A-63AC-BD31-E9088B5C11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A1F984-F217-271F-6A2B-E1EA10564B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0B727F-3610-2CFA-972D-ABF4E57A8E4D}"/>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349563E3-EFBD-C3EF-34E9-4829BB45C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EBACE-0CC7-07EE-F7F3-9980BB2EF617}"/>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702696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D7602-2E53-53BA-5FFE-DA9792DA5B0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C5D2C80-B3B3-8B39-3C9E-8E60E18A058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C74FBB-2E59-A839-7D98-64508F075B29}"/>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BBE26BAF-7B68-8F33-65F9-279991D09D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4099E0-22EB-17F6-E2E3-A4EF97069E38}"/>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2320287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97A595-A6E6-B2DD-0C8D-3D45AA1085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3E8E4B-72EA-7F0B-1105-5505241618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9A772-52A6-D574-4BE0-A6EF6384FAFE}"/>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160B7E14-6695-954C-E789-7CEF79E5D7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10BB21-B8BD-8D26-B6AD-94A3B2E29AFF}"/>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362281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C4AA9-8A0F-E7B6-46C9-4F3454BC1A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CB389F-958C-98BF-CE9E-D729177D67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C97848-5ABE-89CE-A8B7-59ABB5FA155A}"/>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7D54E589-7D54-5A86-4FB2-FBADF666F6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724B0C-461E-E0EC-FB9B-7806082DAFC5}"/>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2034902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11714-83C7-DE4B-BEFD-63020165B9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0B8142-2E00-A0D6-0E4F-2E39CEAE0AD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F014AA-6418-86D3-AD0C-1519C3251E53}"/>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011A1A1D-2BD8-73D9-43DA-21D6A6B73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8B09D6-C40B-6AD5-71FC-B920D88E01BD}"/>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4253653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F42D6-5DDA-968C-27D3-8F383F5599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9AD6D3-C248-3B97-99AE-40468EE6AB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64ED6E-23D6-A11B-82B2-A9CC40AFA5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E128FC-A0B1-E9E9-FC7A-67FC7A9AA54D}"/>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6" name="Footer Placeholder 5">
            <a:extLst>
              <a:ext uri="{FF2B5EF4-FFF2-40B4-BE49-F238E27FC236}">
                <a16:creationId xmlns:a16="http://schemas.microsoft.com/office/drawing/2014/main" id="{17DF15DB-C0B0-28B7-692B-74C51E646E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3AACB4-1998-82EF-E49A-B80E3F644861}"/>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233264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1A14-D069-3754-16A8-857E4FE407C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6529B4-CD95-3F6E-597B-D517E639AE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00F611-E276-5B92-3F41-515ABD98DB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E6C29F-DE2A-504E-BE31-3AB6079B3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85C3AB-8F5D-2BA7-EF3A-7F62679C23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E1DE958-1FBF-DD40-69CF-1C417D7D81A7}"/>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8" name="Footer Placeholder 7">
            <a:extLst>
              <a:ext uri="{FF2B5EF4-FFF2-40B4-BE49-F238E27FC236}">
                <a16:creationId xmlns:a16="http://schemas.microsoft.com/office/drawing/2014/main" id="{64A6CCB9-7A57-43DF-7594-85EE8B95D8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6488B8-3C5F-D126-91B3-03A7D179C45B}"/>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664118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001B4-D04E-0447-9FC5-A7093F76359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89FCD2-7A42-1308-53A5-8C865721BDA5}"/>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4" name="Footer Placeholder 3">
            <a:extLst>
              <a:ext uri="{FF2B5EF4-FFF2-40B4-BE49-F238E27FC236}">
                <a16:creationId xmlns:a16="http://schemas.microsoft.com/office/drawing/2014/main" id="{863DCDCC-4465-5134-B4AF-F3AB3C3D64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7EE10B-9AB5-3895-D997-8DA0235F6981}"/>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2708834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941AC0-CC60-28FA-9404-CFB55D7138E0}"/>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3" name="Footer Placeholder 2">
            <a:extLst>
              <a:ext uri="{FF2B5EF4-FFF2-40B4-BE49-F238E27FC236}">
                <a16:creationId xmlns:a16="http://schemas.microsoft.com/office/drawing/2014/main" id="{80D66505-D8C6-E6B8-DDCF-29858FD176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FECC86-3E4C-674C-BD9C-A1B054917B7A}"/>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341213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B7D84-169F-FC06-8C80-FE6374B0F2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BA4DF5-C0D4-7BD7-5F14-067C5F98B2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7876CE-2B0F-13FE-5B66-A501ABB3A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0C72CB-45FD-9E49-B0E2-E88D957C81F9}"/>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6" name="Footer Placeholder 5">
            <a:extLst>
              <a:ext uri="{FF2B5EF4-FFF2-40B4-BE49-F238E27FC236}">
                <a16:creationId xmlns:a16="http://schemas.microsoft.com/office/drawing/2014/main" id="{7BD120CC-52FB-9AA8-F976-F3A98D195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FF12E1-5BE1-D29B-D00F-63884D474A57}"/>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3737629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FFE7E-B129-CD22-0C56-5590438941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0AD2E2-40F2-45E2-8C2B-E1CA020415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89230C-86DF-A890-D0FB-B821311E04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7B423E-A07E-1B87-EA67-E1600FCA885B}"/>
              </a:ext>
            </a:extLst>
          </p:cNvPr>
          <p:cNvSpPr>
            <a:spLocks noGrp="1"/>
          </p:cNvSpPr>
          <p:nvPr>
            <p:ph type="dt" sz="half" idx="10"/>
          </p:nvPr>
        </p:nvSpPr>
        <p:spPr/>
        <p:txBody>
          <a:bodyPr/>
          <a:lstStyle/>
          <a:p>
            <a:fld id="{AFE610CB-F84C-4CD6-826D-90761DE2168D}" type="datetimeFigureOut">
              <a:rPr lang="en-US" smtClean="0"/>
              <a:t>18-Feb-25</a:t>
            </a:fld>
            <a:endParaRPr lang="en-US"/>
          </a:p>
        </p:txBody>
      </p:sp>
      <p:sp>
        <p:nvSpPr>
          <p:cNvPr id="6" name="Footer Placeholder 5">
            <a:extLst>
              <a:ext uri="{FF2B5EF4-FFF2-40B4-BE49-F238E27FC236}">
                <a16:creationId xmlns:a16="http://schemas.microsoft.com/office/drawing/2014/main" id="{70A0C620-7294-A814-1052-FDD75D8DFA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F60968-47F7-8974-46A8-12C52E4461EC}"/>
              </a:ext>
            </a:extLst>
          </p:cNvPr>
          <p:cNvSpPr>
            <a:spLocks noGrp="1"/>
          </p:cNvSpPr>
          <p:nvPr>
            <p:ph type="sldNum" sz="quarter" idx="12"/>
          </p:nvPr>
        </p:nvSpPr>
        <p:spPr/>
        <p:txBody>
          <a:bodyPr/>
          <a:lstStyle/>
          <a:p>
            <a:fld id="{40306E02-9645-4017-9883-8D158E9F237B}" type="slidenum">
              <a:rPr lang="en-US" smtClean="0"/>
              <a:t>‹#›</a:t>
            </a:fld>
            <a:endParaRPr lang="en-US"/>
          </a:p>
        </p:txBody>
      </p:sp>
    </p:spTree>
    <p:extLst>
      <p:ext uri="{BB962C8B-B14F-4D97-AF65-F5344CB8AC3E}">
        <p14:creationId xmlns:p14="http://schemas.microsoft.com/office/powerpoint/2010/main" val="3745016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3DD79C-3DD2-DE4A-BAD1-6EE84833B2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8D72E8-404A-983C-A356-D6E62E4FA6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B132EB-5601-7F83-074F-3CF4A1006A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E610CB-F84C-4CD6-826D-90761DE2168D}" type="datetimeFigureOut">
              <a:rPr lang="en-US" smtClean="0"/>
              <a:t>18-Feb-25</a:t>
            </a:fld>
            <a:endParaRPr lang="en-US"/>
          </a:p>
        </p:txBody>
      </p:sp>
      <p:sp>
        <p:nvSpPr>
          <p:cNvPr id="5" name="Footer Placeholder 4">
            <a:extLst>
              <a:ext uri="{FF2B5EF4-FFF2-40B4-BE49-F238E27FC236}">
                <a16:creationId xmlns:a16="http://schemas.microsoft.com/office/drawing/2014/main" id="{4FB3CE37-1F49-0D21-D48B-2BF314BE5F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1AA4D1C-DD4A-8495-8032-C21AA69942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0306E02-9645-4017-9883-8D158E9F237B}" type="slidenum">
              <a:rPr lang="en-US" smtClean="0"/>
              <a:t>‹#›</a:t>
            </a:fld>
            <a:endParaRPr lang="en-US"/>
          </a:p>
        </p:txBody>
      </p:sp>
    </p:spTree>
    <p:extLst>
      <p:ext uri="{BB962C8B-B14F-4D97-AF65-F5344CB8AC3E}">
        <p14:creationId xmlns:p14="http://schemas.microsoft.com/office/powerpoint/2010/main" val="8175984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160FA-DF60-EE0D-94AE-80E0DE223698}"/>
              </a:ext>
            </a:extLst>
          </p:cNvPr>
          <p:cNvSpPr>
            <a:spLocks noGrp="1"/>
          </p:cNvSpPr>
          <p:nvPr>
            <p:ph type="ctrTitle"/>
          </p:nvPr>
        </p:nvSpPr>
        <p:spPr/>
        <p:txBody>
          <a:bodyPr>
            <a:normAutofit fontScale="90000"/>
          </a:bodyPr>
          <a:lstStyle/>
          <a:p>
            <a:r>
              <a:rPr lang="en-GB" dirty="0">
                <a:latin typeface="Garamond" panose="02020404030301010803" pitchFamily="18" charset="0"/>
                <a:cs typeface="Times New Roman" panose="02020603050405020304" pitchFamily="18" charset="0"/>
              </a:rPr>
              <a:t>Cow Face Detection for Precision Livestock Management using YOLOv8 </a:t>
            </a:r>
            <a:endParaRPr lang="en-US" dirty="0">
              <a:latin typeface="Garamond" panose="02020404030301010803"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873E840-5989-2296-3B14-643E6D5676AA}"/>
              </a:ext>
            </a:extLst>
          </p:cNvPr>
          <p:cNvSpPr>
            <a:spLocks noGrp="1"/>
          </p:cNvSpPr>
          <p:nvPr>
            <p:ph type="subTitle" idx="1"/>
          </p:nvPr>
        </p:nvSpPr>
        <p:spPr>
          <a:xfrm>
            <a:off x="1524000" y="4498108"/>
            <a:ext cx="9144000" cy="759691"/>
          </a:xfrm>
        </p:spPr>
        <p:txBody>
          <a:bodyPr>
            <a:normAutofit/>
          </a:bodyPr>
          <a:lstStyle/>
          <a:p>
            <a:r>
              <a:rPr lang="en-US" sz="3600" b="0" i="0" u="none" strike="noStrike" dirty="0">
                <a:solidFill>
                  <a:srgbClr val="000000"/>
                </a:solidFill>
                <a:effectLst/>
                <a:latin typeface="Garamond" panose="02020404030301010803" pitchFamily="18" charset="0"/>
              </a:rPr>
              <a:t>Umair Ali</a:t>
            </a:r>
            <a:r>
              <a:rPr lang="en-US" sz="3600" b="0" i="0" u="none" strike="noStrike" baseline="30000" dirty="0">
                <a:solidFill>
                  <a:srgbClr val="000000"/>
                </a:solidFill>
                <a:effectLst/>
                <a:latin typeface="Garamond" panose="02020404030301010803" pitchFamily="18" charset="0"/>
              </a:rPr>
              <a:t>1</a:t>
            </a:r>
            <a:r>
              <a:rPr lang="en-US" sz="3600" b="0" i="0" u="none" strike="noStrike" dirty="0">
                <a:solidFill>
                  <a:srgbClr val="000000"/>
                </a:solidFill>
                <a:effectLst/>
                <a:latin typeface="Garamond" panose="02020404030301010803" pitchFamily="18" charset="0"/>
              </a:rPr>
              <a:t>, Wasif Muhammad</a:t>
            </a:r>
            <a:r>
              <a:rPr lang="en-US" sz="3600" b="0" i="0" u="none" strike="noStrike" baseline="30000" dirty="0">
                <a:solidFill>
                  <a:srgbClr val="000000"/>
                </a:solidFill>
                <a:effectLst/>
                <a:latin typeface="Garamond" panose="02020404030301010803" pitchFamily="18" charset="0"/>
              </a:rPr>
              <a:t>2</a:t>
            </a:r>
            <a:endParaRPr lang="en-US" sz="4400" dirty="0"/>
          </a:p>
        </p:txBody>
      </p:sp>
    </p:spTree>
    <p:extLst>
      <p:ext uri="{BB962C8B-B14F-4D97-AF65-F5344CB8AC3E}">
        <p14:creationId xmlns:p14="http://schemas.microsoft.com/office/powerpoint/2010/main" val="3425072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76276-93C0-6728-AC57-4AE405194893}"/>
              </a:ext>
            </a:extLst>
          </p:cNvPr>
          <p:cNvSpPr>
            <a:spLocks noGrp="1"/>
          </p:cNvSpPr>
          <p:nvPr>
            <p:ph type="title"/>
          </p:nvPr>
        </p:nvSpPr>
        <p:spPr/>
        <p:txBody>
          <a:bodyPr/>
          <a:lstStyle/>
          <a:p>
            <a:r>
              <a:rPr lang="en-US" dirty="0"/>
              <a:t>5. Results and Discussion</a:t>
            </a:r>
          </a:p>
        </p:txBody>
      </p:sp>
      <p:sp>
        <p:nvSpPr>
          <p:cNvPr id="3" name="Content Placeholder 2">
            <a:extLst>
              <a:ext uri="{FF2B5EF4-FFF2-40B4-BE49-F238E27FC236}">
                <a16:creationId xmlns:a16="http://schemas.microsoft.com/office/drawing/2014/main" id="{5ED28083-A9D3-B2E4-0160-CA9ED7CFCAE7}"/>
              </a:ext>
            </a:extLst>
          </p:cNvPr>
          <p:cNvSpPr>
            <a:spLocks noGrp="1"/>
          </p:cNvSpPr>
          <p:nvPr>
            <p:ph sz="half" idx="1"/>
          </p:nvPr>
        </p:nvSpPr>
        <p:spPr/>
        <p:txBody>
          <a:bodyPr/>
          <a:lstStyle/>
          <a:p>
            <a:r>
              <a:rPr lang="en-US" dirty="0"/>
              <a:t>Correlation between mAP50 and mAP50-95</a:t>
            </a:r>
          </a:p>
          <a:p>
            <a:r>
              <a:rPr lang="en-US" dirty="0"/>
              <a:t>Losses in training</a:t>
            </a:r>
          </a:p>
          <a:p>
            <a:r>
              <a:rPr lang="en-US" dirty="0"/>
              <a:t>Correlation</a:t>
            </a:r>
          </a:p>
          <a:p>
            <a:endParaRPr lang="en-US" dirty="0"/>
          </a:p>
        </p:txBody>
      </p:sp>
      <p:pic>
        <p:nvPicPr>
          <p:cNvPr id="7172" name="Picture 4">
            <a:extLst>
              <a:ext uri="{FF2B5EF4-FFF2-40B4-BE49-F238E27FC236}">
                <a16:creationId xmlns:a16="http://schemas.microsoft.com/office/drawing/2014/main" id="{21430BBF-B901-0CB4-45E3-CB5C53E9C0EC}"/>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891779" y="3836087"/>
            <a:ext cx="4919750" cy="2459875"/>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A2D415FB-B069-8567-4DB8-82DCA9B687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1779" y="1140542"/>
            <a:ext cx="4903073" cy="2459875"/>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a:extLst>
              <a:ext uri="{FF2B5EF4-FFF2-40B4-BE49-F238E27FC236}">
                <a16:creationId xmlns:a16="http://schemas.microsoft.com/office/drawing/2014/main" id="{D3B4C910-2DE3-3B1A-8191-B7B5908A65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63362" y="3836087"/>
            <a:ext cx="3282080" cy="2459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6416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4"/>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5005C-0E8D-F249-4827-983A0D365B1F}"/>
              </a:ext>
            </a:extLst>
          </p:cNvPr>
          <p:cNvSpPr>
            <a:spLocks noGrp="1"/>
          </p:cNvSpPr>
          <p:nvPr>
            <p:ph type="title"/>
          </p:nvPr>
        </p:nvSpPr>
        <p:spPr/>
        <p:txBody>
          <a:bodyPr/>
          <a:lstStyle/>
          <a:p>
            <a:r>
              <a:rPr lang="en-US" dirty="0"/>
              <a:t>6. Conclusion</a:t>
            </a:r>
          </a:p>
        </p:txBody>
      </p:sp>
      <p:sp>
        <p:nvSpPr>
          <p:cNvPr id="3" name="Content Placeholder 2">
            <a:extLst>
              <a:ext uri="{FF2B5EF4-FFF2-40B4-BE49-F238E27FC236}">
                <a16:creationId xmlns:a16="http://schemas.microsoft.com/office/drawing/2014/main" id="{904EBDA1-52FC-D9B7-2A2B-C9915DD11779}"/>
              </a:ext>
            </a:extLst>
          </p:cNvPr>
          <p:cNvSpPr>
            <a:spLocks noGrp="1"/>
          </p:cNvSpPr>
          <p:nvPr>
            <p:ph sz="half" idx="1"/>
          </p:nvPr>
        </p:nvSpPr>
        <p:spPr/>
        <p:txBody>
          <a:bodyPr>
            <a:normAutofit fontScale="92500" lnSpcReduction="10000"/>
          </a:bodyPr>
          <a:lstStyle/>
          <a:p>
            <a:r>
              <a:rPr lang="en-US" dirty="0"/>
              <a:t>Transfer-learning based approach presented.</a:t>
            </a:r>
          </a:p>
          <a:p>
            <a:r>
              <a:rPr lang="en-US" dirty="0"/>
              <a:t>High precision and high recall</a:t>
            </a:r>
          </a:p>
          <a:p>
            <a:r>
              <a:rPr lang="en-US" dirty="0"/>
              <a:t>Strong correlation between mAP50 and mAP50-95. </a:t>
            </a:r>
          </a:p>
          <a:p>
            <a:r>
              <a:rPr lang="en-US" dirty="0"/>
              <a:t>Yolov8 based cow facial detection lays foundation for accurate cow recognition and monitoring. </a:t>
            </a:r>
          </a:p>
          <a:p>
            <a:r>
              <a:rPr lang="en-US" dirty="0"/>
              <a:t>Edge devices can use this trained model for cow detection</a:t>
            </a:r>
          </a:p>
        </p:txBody>
      </p:sp>
      <p:pic>
        <p:nvPicPr>
          <p:cNvPr id="5" name="output_video">
            <a:hlinkClick r:id="" action="ppaction://media"/>
            <a:extLst>
              <a:ext uri="{FF2B5EF4-FFF2-40B4-BE49-F238E27FC236}">
                <a16:creationId xmlns:a16="http://schemas.microsoft.com/office/drawing/2014/main" id="{EB2573A5-D13B-6F81-803A-C273BFE965B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5"/>
          <a:stretch>
            <a:fillRect/>
          </a:stretch>
        </p:blipFill>
        <p:spPr>
          <a:xfrm>
            <a:off x="7690104" y="1474643"/>
            <a:ext cx="2453877" cy="4351338"/>
          </a:xfrm>
        </p:spPr>
      </p:pic>
    </p:spTree>
    <p:extLst>
      <p:ext uri="{BB962C8B-B14F-4D97-AF65-F5344CB8AC3E}">
        <p14:creationId xmlns:p14="http://schemas.microsoft.com/office/powerpoint/2010/main" val="166544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E7A31-B21B-C0B4-E5EB-8269CCF7F923}"/>
              </a:ext>
            </a:extLst>
          </p:cNvPr>
          <p:cNvSpPr>
            <a:spLocks noGrp="1"/>
          </p:cNvSpPr>
          <p:nvPr>
            <p:ph type="title"/>
          </p:nvPr>
        </p:nvSpPr>
        <p:spPr/>
        <p:txBody>
          <a:bodyPr/>
          <a:lstStyle/>
          <a:p>
            <a:r>
              <a:rPr lang="en-US" dirty="0"/>
              <a:t>Biography</a:t>
            </a:r>
          </a:p>
        </p:txBody>
      </p:sp>
      <p:sp>
        <p:nvSpPr>
          <p:cNvPr id="3" name="Content Placeholder 2">
            <a:extLst>
              <a:ext uri="{FF2B5EF4-FFF2-40B4-BE49-F238E27FC236}">
                <a16:creationId xmlns:a16="http://schemas.microsoft.com/office/drawing/2014/main" id="{1341B9A0-8021-058C-5BE5-D2FE884F491B}"/>
              </a:ext>
            </a:extLst>
          </p:cNvPr>
          <p:cNvSpPr>
            <a:spLocks noGrp="1"/>
          </p:cNvSpPr>
          <p:nvPr>
            <p:ph idx="1"/>
          </p:nvPr>
        </p:nvSpPr>
        <p:spPr/>
        <p:txBody>
          <a:bodyPr>
            <a:noAutofit/>
          </a:bodyPr>
          <a:lstStyle/>
          <a:p>
            <a:pPr>
              <a:lnSpc>
                <a:spcPct val="100000"/>
              </a:lnSpc>
            </a:pPr>
            <a:r>
              <a:rPr lang="en-GB" sz="2000" b="1" dirty="0">
                <a:latin typeface="Garamond" panose="02020404030301010803" pitchFamily="18" charset="0"/>
              </a:rPr>
              <a:t>Umair Ali</a:t>
            </a:r>
            <a:r>
              <a:rPr lang="en-GB" sz="2000" dirty="0">
                <a:latin typeface="Garamond" panose="02020404030301010803" pitchFamily="18" charset="0"/>
              </a:rPr>
              <a:t> is a PhD student in Electrical Engineering at the University of Gujrat, specializing in computer vision and livestock </a:t>
            </a:r>
            <a:r>
              <a:rPr lang="en-GB" sz="2000" dirty="0" err="1">
                <a:latin typeface="Garamond" panose="02020404030301010803" pitchFamily="18" charset="0"/>
              </a:rPr>
              <a:t>behavior</a:t>
            </a:r>
            <a:r>
              <a:rPr lang="en-GB" sz="2000" dirty="0">
                <a:latin typeface="Garamond" panose="02020404030301010803" pitchFamily="18" charset="0"/>
              </a:rPr>
              <a:t> recognition. His research focuses on AI-driven precision agriculture, utilizing deep learning for livestock monitoring and identification.</a:t>
            </a:r>
          </a:p>
          <a:p>
            <a:pPr>
              <a:lnSpc>
                <a:spcPct val="100000"/>
              </a:lnSpc>
            </a:pPr>
            <a:r>
              <a:rPr lang="en-GB" sz="2000" dirty="0">
                <a:latin typeface="Garamond" panose="02020404030301010803" pitchFamily="18" charset="0"/>
              </a:rPr>
              <a:t>He holds </a:t>
            </a:r>
            <a:r>
              <a:rPr lang="en-GB" sz="2000" b="1" dirty="0">
                <a:latin typeface="Garamond" panose="02020404030301010803" pitchFamily="18" charset="0"/>
              </a:rPr>
              <a:t>MS in Electrical Engineering (2020) from the University of Gujrat (UOG)</a:t>
            </a:r>
            <a:r>
              <a:rPr lang="en-GB" sz="2000" dirty="0">
                <a:latin typeface="Garamond" panose="02020404030301010803" pitchFamily="18" charset="0"/>
              </a:rPr>
              <a:t> and a </a:t>
            </a:r>
            <a:r>
              <a:rPr lang="en-GB" sz="2000" b="1" dirty="0">
                <a:latin typeface="Garamond" panose="02020404030301010803" pitchFamily="18" charset="0"/>
              </a:rPr>
              <a:t>Bachelor’s in Electrical Engineering (2018) from the University of Management and Technology (UMT)</a:t>
            </a:r>
            <a:r>
              <a:rPr lang="en-GB" sz="2000" dirty="0">
                <a:latin typeface="Garamond" panose="02020404030301010803" pitchFamily="18" charset="0"/>
              </a:rPr>
              <a:t>. His research contributions include a </a:t>
            </a:r>
            <a:r>
              <a:rPr lang="en-GB" sz="2000" b="1" dirty="0">
                <a:latin typeface="Garamond" panose="02020404030301010803" pitchFamily="18" charset="0"/>
              </a:rPr>
              <a:t>published paper on multi-sensor fusion for underwater robot self-localization</a:t>
            </a:r>
            <a:r>
              <a:rPr lang="en-GB" sz="2000" dirty="0">
                <a:latin typeface="Garamond" panose="02020404030301010803" pitchFamily="18" charset="0"/>
              </a:rPr>
              <a:t>, featured by Emerald Publishing Limited.</a:t>
            </a:r>
          </a:p>
          <a:p>
            <a:pPr>
              <a:lnSpc>
                <a:spcPct val="100000"/>
              </a:lnSpc>
            </a:pPr>
            <a:r>
              <a:rPr lang="en-GB" sz="2000" dirty="0">
                <a:latin typeface="Garamond" panose="02020404030301010803" pitchFamily="18" charset="0"/>
              </a:rPr>
              <a:t>Currently, he is working on </a:t>
            </a:r>
            <a:r>
              <a:rPr lang="en-GB" sz="2000" b="1" dirty="0">
                <a:latin typeface="Garamond" panose="02020404030301010803" pitchFamily="18" charset="0"/>
              </a:rPr>
              <a:t>advanced deep learning models for cow face recognition</a:t>
            </a:r>
            <a:r>
              <a:rPr lang="en-GB" sz="2000" dirty="0">
                <a:latin typeface="Garamond" panose="02020404030301010803" pitchFamily="18" charset="0"/>
              </a:rPr>
              <a:t>, enhancing automated livestock management systems. With expertise in Python, machine learning, and data analysis, Umair continues to contribute to AI-driven agricultural advancements while pursuing cutting-edge research in computer vision.</a:t>
            </a:r>
          </a:p>
        </p:txBody>
      </p:sp>
    </p:spTree>
    <p:extLst>
      <p:ext uri="{BB962C8B-B14F-4D97-AF65-F5344CB8AC3E}">
        <p14:creationId xmlns:p14="http://schemas.microsoft.com/office/powerpoint/2010/main" val="599917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31BC8355-D443-F251-2301-54DAB83D9E9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2377A36-940D-DEAA-3C58-3C92B515698E}"/>
              </a:ext>
            </a:extLst>
          </p:cNvPr>
          <p:cNvSpPr>
            <a:spLocks noGrp="1"/>
          </p:cNvSpPr>
          <p:nvPr>
            <p:ph type="title"/>
          </p:nvPr>
        </p:nvSpPr>
        <p:spPr/>
        <p:txBody>
          <a:bodyPr/>
          <a:lstStyle/>
          <a:p>
            <a:r>
              <a:rPr lang="en-US" dirty="0"/>
              <a:t>Outline</a:t>
            </a:r>
          </a:p>
        </p:txBody>
      </p:sp>
      <p:sp>
        <p:nvSpPr>
          <p:cNvPr id="5" name="Content Placeholder 4">
            <a:extLst>
              <a:ext uri="{FF2B5EF4-FFF2-40B4-BE49-F238E27FC236}">
                <a16:creationId xmlns:a16="http://schemas.microsoft.com/office/drawing/2014/main" id="{B319D8AE-6E3E-5294-3F8A-963FC572145F}"/>
              </a:ext>
            </a:extLst>
          </p:cNvPr>
          <p:cNvSpPr>
            <a:spLocks noGrp="1"/>
          </p:cNvSpPr>
          <p:nvPr>
            <p:ph sz="half" idx="1"/>
          </p:nvPr>
        </p:nvSpPr>
        <p:spPr/>
        <p:txBody>
          <a:bodyPr>
            <a:normAutofit/>
          </a:bodyPr>
          <a:lstStyle/>
          <a:p>
            <a:pPr marL="514350" indent="-514350">
              <a:buFont typeface="+mj-lt"/>
              <a:buAutoNum type="arabicPeriod"/>
            </a:pPr>
            <a:r>
              <a:rPr lang="en-GB" dirty="0"/>
              <a:t>Introduction </a:t>
            </a:r>
          </a:p>
          <a:p>
            <a:pPr marL="514350" indent="-514350">
              <a:buFont typeface="+mj-lt"/>
              <a:buAutoNum type="arabicPeriod"/>
            </a:pPr>
            <a:r>
              <a:rPr lang="en-GB" dirty="0"/>
              <a:t>Problem Statement</a:t>
            </a:r>
          </a:p>
          <a:p>
            <a:pPr marL="514350" indent="-514350">
              <a:buFont typeface="+mj-lt"/>
              <a:buAutoNum type="arabicPeriod"/>
            </a:pPr>
            <a:r>
              <a:rPr lang="en-GB" dirty="0"/>
              <a:t>Literature Review</a:t>
            </a:r>
          </a:p>
          <a:p>
            <a:pPr marL="514350" indent="-514350">
              <a:buFont typeface="+mj-lt"/>
              <a:buAutoNum type="arabicPeriod"/>
            </a:pPr>
            <a:r>
              <a:rPr lang="en-GB" dirty="0"/>
              <a:t>Methodology</a:t>
            </a:r>
          </a:p>
          <a:p>
            <a:pPr marL="514350" indent="-514350">
              <a:buFont typeface="+mj-lt"/>
              <a:buAutoNum type="arabicPeriod"/>
            </a:pPr>
            <a:r>
              <a:rPr lang="en-GB" dirty="0"/>
              <a:t>Results and Discussion</a:t>
            </a:r>
          </a:p>
          <a:p>
            <a:pPr marL="514350" indent="-514350">
              <a:buFont typeface="+mj-lt"/>
              <a:buAutoNum type="arabicPeriod"/>
            </a:pPr>
            <a:r>
              <a:rPr lang="en-GB" dirty="0"/>
              <a:t>Conclusion </a:t>
            </a:r>
          </a:p>
        </p:txBody>
      </p:sp>
    </p:spTree>
    <p:extLst>
      <p:ext uri="{BB962C8B-B14F-4D97-AF65-F5344CB8AC3E}">
        <p14:creationId xmlns:p14="http://schemas.microsoft.com/office/powerpoint/2010/main" val="499059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65042E13-8864-E4A2-E207-01148251FFB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AE5810F-937D-55BA-7D91-4CB799063525}"/>
              </a:ext>
            </a:extLst>
          </p:cNvPr>
          <p:cNvSpPr>
            <a:spLocks noGrp="1"/>
          </p:cNvSpPr>
          <p:nvPr>
            <p:ph type="title"/>
          </p:nvPr>
        </p:nvSpPr>
        <p:spPr/>
        <p:txBody>
          <a:bodyPr/>
          <a:lstStyle/>
          <a:p>
            <a:r>
              <a:rPr lang="en-US" dirty="0"/>
              <a:t>1. Introduction</a:t>
            </a:r>
          </a:p>
        </p:txBody>
      </p:sp>
      <p:sp>
        <p:nvSpPr>
          <p:cNvPr id="5" name="Content Placeholder 4">
            <a:extLst>
              <a:ext uri="{FF2B5EF4-FFF2-40B4-BE49-F238E27FC236}">
                <a16:creationId xmlns:a16="http://schemas.microsoft.com/office/drawing/2014/main" id="{0269B14B-998E-72FE-852B-C4A6BE7F11CA}"/>
              </a:ext>
            </a:extLst>
          </p:cNvPr>
          <p:cNvSpPr>
            <a:spLocks noGrp="1"/>
          </p:cNvSpPr>
          <p:nvPr>
            <p:ph sz="half" idx="1"/>
          </p:nvPr>
        </p:nvSpPr>
        <p:spPr>
          <a:xfrm>
            <a:off x="838199" y="1825625"/>
            <a:ext cx="10771909" cy="4351338"/>
          </a:xfrm>
        </p:spPr>
        <p:txBody>
          <a:bodyPr>
            <a:normAutofit fontScale="92500"/>
          </a:bodyPr>
          <a:lstStyle/>
          <a:p>
            <a:pPr marL="0" indent="0">
              <a:buNone/>
            </a:pPr>
            <a:r>
              <a:rPr lang="en-US" b="1" dirty="0"/>
              <a:t>Importance</a:t>
            </a:r>
            <a:r>
              <a:rPr lang="en-US" dirty="0"/>
              <a:t>:</a:t>
            </a:r>
            <a:br>
              <a:rPr lang="en-US" dirty="0"/>
            </a:br>
            <a:r>
              <a:rPr lang="en-US" dirty="0"/>
              <a:t>Cows are vital for food security, economic stability and rural livelihood. </a:t>
            </a:r>
          </a:p>
          <a:p>
            <a:pPr marL="0" indent="0">
              <a:buNone/>
            </a:pPr>
            <a:r>
              <a:rPr lang="en-US" dirty="0"/>
              <a:t>Cow management is essential to ensure optimal productivity, animal health and overall stability.</a:t>
            </a:r>
          </a:p>
          <a:p>
            <a:pPr marL="0" indent="0">
              <a:buNone/>
            </a:pPr>
            <a:r>
              <a:rPr lang="en-US" dirty="0"/>
              <a:t>Facial recognition helps to recognize animals to keep tracking of their health as compared to conventional methods. </a:t>
            </a:r>
          </a:p>
          <a:p>
            <a:pPr marL="0" indent="0">
              <a:buNone/>
            </a:pPr>
            <a:r>
              <a:rPr lang="en-US" b="1" dirty="0"/>
              <a:t>Idea of research:</a:t>
            </a:r>
          </a:p>
          <a:p>
            <a:pPr marL="0" indent="0">
              <a:buNone/>
            </a:pPr>
            <a:r>
              <a:rPr lang="en-US" dirty="0"/>
              <a:t>Accurate recognition accuracy can be increased with facial features that can be extracted with first accurate detection of cow faces. A powerful Yolo model is used to efficiently detect cow faces in complex environment.</a:t>
            </a:r>
          </a:p>
          <a:p>
            <a:endParaRPr lang="en-US" sz="1200" dirty="0"/>
          </a:p>
          <a:p>
            <a:endParaRPr lang="en-US" sz="1200" dirty="0"/>
          </a:p>
        </p:txBody>
      </p:sp>
    </p:spTree>
    <p:extLst>
      <p:ext uri="{BB962C8B-B14F-4D97-AF65-F5344CB8AC3E}">
        <p14:creationId xmlns:p14="http://schemas.microsoft.com/office/powerpoint/2010/main" val="1262906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AEA7EF-97D4-BC79-88B6-E9B120B50770}"/>
              </a:ext>
            </a:extLst>
          </p:cNvPr>
          <p:cNvSpPr>
            <a:spLocks noGrp="1"/>
          </p:cNvSpPr>
          <p:nvPr>
            <p:ph type="title"/>
          </p:nvPr>
        </p:nvSpPr>
        <p:spPr/>
        <p:txBody>
          <a:bodyPr/>
          <a:lstStyle/>
          <a:p>
            <a:r>
              <a:rPr lang="en-US" dirty="0"/>
              <a:t>2. Problem Statement</a:t>
            </a:r>
          </a:p>
        </p:txBody>
      </p:sp>
      <p:sp>
        <p:nvSpPr>
          <p:cNvPr id="5" name="Content Placeholder 4">
            <a:extLst>
              <a:ext uri="{FF2B5EF4-FFF2-40B4-BE49-F238E27FC236}">
                <a16:creationId xmlns:a16="http://schemas.microsoft.com/office/drawing/2014/main" id="{C20AF07C-FCCB-F5B2-CA43-A924911605DC}"/>
              </a:ext>
            </a:extLst>
          </p:cNvPr>
          <p:cNvSpPr>
            <a:spLocks noGrp="1"/>
          </p:cNvSpPr>
          <p:nvPr>
            <p:ph sz="half" idx="1"/>
          </p:nvPr>
        </p:nvSpPr>
        <p:spPr>
          <a:xfrm>
            <a:off x="838200" y="1825625"/>
            <a:ext cx="10347036" cy="4351338"/>
          </a:xfrm>
        </p:spPr>
        <p:txBody>
          <a:bodyPr/>
          <a:lstStyle/>
          <a:p>
            <a:pPr marL="0" indent="0">
              <a:buNone/>
            </a:pPr>
            <a:r>
              <a:rPr lang="en-US" dirty="0"/>
              <a:t>Precision Livestock management is </a:t>
            </a:r>
            <a:r>
              <a:rPr lang="en-US" b="1" dirty="0" err="1"/>
              <a:t>labour</a:t>
            </a:r>
            <a:r>
              <a:rPr lang="en-US" b="1" dirty="0"/>
              <a:t> extensive</a:t>
            </a:r>
            <a:r>
              <a:rPr lang="en-US" dirty="0"/>
              <a:t> and </a:t>
            </a:r>
            <a:r>
              <a:rPr lang="en-US" b="1" dirty="0"/>
              <a:t>error prone </a:t>
            </a:r>
            <a:r>
              <a:rPr lang="en-US" dirty="0"/>
              <a:t>so there Is need for </a:t>
            </a:r>
            <a:r>
              <a:rPr lang="en-US" b="1" dirty="0"/>
              <a:t>camera based advance systems</a:t>
            </a:r>
            <a:r>
              <a:rPr lang="en-US" dirty="0"/>
              <a:t> to </a:t>
            </a:r>
            <a:r>
              <a:rPr lang="en-US" b="1" dirty="0"/>
              <a:t>track performance </a:t>
            </a:r>
            <a:r>
              <a:rPr lang="en-US" dirty="0"/>
              <a:t>of cows for their productivity. </a:t>
            </a:r>
            <a:br>
              <a:rPr lang="en-US" dirty="0"/>
            </a:br>
            <a:br>
              <a:rPr lang="en-US" dirty="0"/>
            </a:br>
            <a:r>
              <a:rPr lang="en-US" dirty="0"/>
              <a:t>Traditional vision-based methods </a:t>
            </a:r>
            <a:r>
              <a:rPr lang="en-US" b="1" dirty="0"/>
              <a:t>like Convolution neural network CNNs</a:t>
            </a:r>
            <a:r>
              <a:rPr lang="en-US" dirty="0"/>
              <a:t> are </a:t>
            </a:r>
            <a:r>
              <a:rPr lang="en-US" b="1" dirty="0"/>
              <a:t>not sufficient </a:t>
            </a:r>
            <a:r>
              <a:rPr lang="en-US" dirty="0"/>
              <a:t>because of </a:t>
            </a:r>
            <a:r>
              <a:rPr lang="en-GB" dirty="0"/>
              <a:t>occlusions and lighting variations </a:t>
            </a:r>
            <a:r>
              <a:rPr lang="en-US" dirty="0"/>
              <a:t>to recognize cows in complex environment so there is a need to </a:t>
            </a:r>
            <a:r>
              <a:rPr lang="en-US" b="1" dirty="0"/>
              <a:t>detect</a:t>
            </a:r>
            <a:r>
              <a:rPr lang="en-US" dirty="0"/>
              <a:t> cow </a:t>
            </a:r>
            <a:r>
              <a:rPr lang="en-US" b="1" dirty="0"/>
              <a:t>face first </a:t>
            </a:r>
            <a:r>
              <a:rPr lang="en-US" dirty="0"/>
              <a:t>for accurate recognition in dynamic environments. </a:t>
            </a:r>
          </a:p>
          <a:p>
            <a:pPr marL="0" indent="0">
              <a:buNone/>
            </a:pPr>
            <a:endParaRPr lang="en-US" dirty="0"/>
          </a:p>
        </p:txBody>
      </p:sp>
    </p:spTree>
    <p:extLst>
      <p:ext uri="{BB962C8B-B14F-4D97-AF65-F5344CB8AC3E}">
        <p14:creationId xmlns:p14="http://schemas.microsoft.com/office/powerpoint/2010/main" val="1352437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14F77EE2-A309-C0B4-1A1F-6826B6ABC7F3}"/>
            </a:ext>
          </a:extLst>
        </p:cNvPr>
        <p:cNvGrpSpPr/>
        <p:nvPr/>
      </p:nvGrpSpPr>
      <p:grpSpPr>
        <a:xfrm>
          <a:off x="0" y="0"/>
          <a:ext cx="0" cy="0"/>
          <a:chOff x="0" y="0"/>
          <a:chExt cx="0" cy="0"/>
        </a:xfrm>
      </p:grpSpPr>
      <p:sp>
        <p:nvSpPr>
          <p:cNvPr id="7" name="Content Placeholder 6">
            <a:extLst>
              <a:ext uri="{FF2B5EF4-FFF2-40B4-BE49-F238E27FC236}">
                <a16:creationId xmlns:a16="http://schemas.microsoft.com/office/drawing/2014/main" id="{BE9EA73F-C69D-4729-E654-22BAF9351CD6}"/>
              </a:ext>
            </a:extLst>
          </p:cNvPr>
          <p:cNvSpPr>
            <a:spLocks noGrp="1"/>
          </p:cNvSpPr>
          <p:nvPr>
            <p:ph sz="half" idx="1"/>
          </p:nvPr>
        </p:nvSpPr>
        <p:spPr>
          <a:xfrm>
            <a:off x="838200" y="1825625"/>
            <a:ext cx="10993582" cy="4351338"/>
          </a:xfrm>
        </p:spPr>
        <p:txBody>
          <a:bodyPr>
            <a:normAutofit fontScale="77500" lnSpcReduction="20000"/>
          </a:bodyPr>
          <a:lstStyle/>
          <a:p>
            <a:pPr marL="0" indent="0">
              <a:buNone/>
            </a:pPr>
            <a:r>
              <a:rPr lang="en-GB" sz="3600" b="1" dirty="0"/>
              <a:t>Traditional methods: </a:t>
            </a:r>
            <a:br>
              <a:rPr lang="en-GB" dirty="0"/>
            </a:br>
            <a:r>
              <a:rPr lang="en-GB" dirty="0"/>
              <a:t>Ear tagging and RFID are commonly used but have limitations in scalability and durability.  </a:t>
            </a:r>
          </a:p>
          <a:p>
            <a:pPr marL="0" indent="0">
              <a:buNone/>
            </a:pPr>
            <a:r>
              <a:rPr lang="en-GB" sz="3300" b="1" dirty="0"/>
              <a:t>Camera-based systems:</a:t>
            </a:r>
          </a:p>
          <a:p>
            <a:pPr marL="0" indent="0">
              <a:buNone/>
            </a:pPr>
            <a:r>
              <a:rPr lang="en-GB" dirty="0"/>
              <a:t>Provide a sustainable and automated alternative for cow identification.  </a:t>
            </a:r>
          </a:p>
          <a:p>
            <a:pPr marL="0" indent="0">
              <a:buNone/>
            </a:pPr>
            <a:r>
              <a:rPr lang="en-GB" sz="3300" b="1" dirty="0"/>
              <a:t>Facial recognition:</a:t>
            </a:r>
          </a:p>
          <a:p>
            <a:pPr marL="0" indent="0">
              <a:buNone/>
            </a:pPr>
            <a:r>
              <a:rPr lang="en-GB" dirty="0"/>
              <a:t>Eliminates the need for physical tags, making livestock management more efficient.  </a:t>
            </a:r>
          </a:p>
          <a:p>
            <a:pPr marL="0" indent="0">
              <a:buNone/>
            </a:pPr>
            <a:r>
              <a:rPr lang="en-GB" sz="3300" b="1" dirty="0"/>
              <a:t>CNNs:</a:t>
            </a:r>
            <a:endParaRPr lang="en-GB" dirty="0"/>
          </a:p>
          <a:p>
            <a:pPr marL="0" indent="0">
              <a:buNone/>
            </a:pPr>
            <a:r>
              <a:rPr lang="en-GB" dirty="0"/>
              <a:t>Extract complex facial features but require diverse datasets to avoid overfitting.  </a:t>
            </a:r>
          </a:p>
          <a:p>
            <a:pPr marL="0" indent="0">
              <a:buNone/>
            </a:pPr>
            <a:r>
              <a:rPr lang="en-GB" sz="3300" b="1" dirty="0"/>
              <a:t>YOLOv8:</a:t>
            </a:r>
          </a:p>
          <a:p>
            <a:pPr marL="0" indent="0">
              <a:buNone/>
            </a:pPr>
            <a:r>
              <a:rPr lang="en-GB" dirty="0"/>
              <a:t>Enables fast and accurate cow face detection, improving identification in real-time. Transfer learning and fine tuning will enhance accuracy. </a:t>
            </a:r>
            <a:endParaRPr lang="en-US" dirty="0"/>
          </a:p>
        </p:txBody>
      </p:sp>
      <p:sp>
        <p:nvSpPr>
          <p:cNvPr id="9" name="Title 8">
            <a:extLst>
              <a:ext uri="{FF2B5EF4-FFF2-40B4-BE49-F238E27FC236}">
                <a16:creationId xmlns:a16="http://schemas.microsoft.com/office/drawing/2014/main" id="{E9A68F09-591E-83DF-D6F7-49C2D3D3562C}"/>
              </a:ext>
            </a:extLst>
          </p:cNvPr>
          <p:cNvSpPr>
            <a:spLocks noGrp="1"/>
          </p:cNvSpPr>
          <p:nvPr>
            <p:ph type="title"/>
          </p:nvPr>
        </p:nvSpPr>
        <p:spPr/>
        <p:txBody>
          <a:bodyPr/>
          <a:lstStyle/>
          <a:p>
            <a:r>
              <a:rPr lang="en-US" dirty="0"/>
              <a:t>3. Literature Review</a:t>
            </a:r>
          </a:p>
        </p:txBody>
      </p:sp>
    </p:spTree>
    <p:extLst>
      <p:ext uri="{BB962C8B-B14F-4D97-AF65-F5344CB8AC3E}">
        <p14:creationId xmlns:p14="http://schemas.microsoft.com/office/powerpoint/2010/main" val="2134040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9A22AF02-231D-8972-91C3-CA3FC54F16B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1E0A0C1-5BA1-26EB-232D-5722AB2505C3}"/>
              </a:ext>
            </a:extLst>
          </p:cNvPr>
          <p:cNvSpPr>
            <a:spLocks noGrp="1"/>
          </p:cNvSpPr>
          <p:nvPr>
            <p:ph type="title"/>
          </p:nvPr>
        </p:nvSpPr>
        <p:spPr/>
        <p:txBody>
          <a:bodyPr/>
          <a:lstStyle/>
          <a:p>
            <a:r>
              <a:rPr lang="en-US" dirty="0"/>
              <a:t>4. Methodology (structure of Yolo versions)</a:t>
            </a:r>
          </a:p>
        </p:txBody>
      </p:sp>
      <p:sp>
        <p:nvSpPr>
          <p:cNvPr id="5" name="Content Placeholder 4">
            <a:extLst>
              <a:ext uri="{FF2B5EF4-FFF2-40B4-BE49-F238E27FC236}">
                <a16:creationId xmlns:a16="http://schemas.microsoft.com/office/drawing/2014/main" id="{D04491BF-9D7C-49D5-F9D3-0D99F00EF7F3}"/>
              </a:ext>
            </a:extLst>
          </p:cNvPr>
          <p:cNvSpPr>
            <a:spLocks noGrp="1"/>
          </p:cNvSpPr>
          <p:nvPr>
            <p:ph sz="half" idx="1"/>
          </p:nvPr>
        </p:nvSpPr>
        <p:spPr/>
        <p:txBody>
          <a:bodyPr/>
          <a:lstStyle/>
          <a:p>
            <a:r>
              <a:rPr lang="en-US" dirty="0"/>
              <a:t>Yolo algorithm structure</a:t>
            </a:r>
          </a:p>
          <a:p>
            <a:pPr marL="0" indent="0">
              <a:buNone/>
            </a:pPr>
            <a:endParaRPr lang="en-US" dirty="0"/>
          </a:p>
          <a:p>
            <a:r>
              <a:rPr lang="en-US" dirty="0"/>
              <a:t>Improvements in Yolov8</a:t>
            </a:r>
          </a:p>
          <a:p>
            <a:endParaRPr lang="en-US" dirty="0"/>
          </a:p>
          <a:p>
            <a:endParaRPr lang="en-US" dirty="0"/>
          </a:p>
        </p:txBody>
      </p:sp>
      <p:pic>
        <p:nvPicPr>
          <p:cNvPr id="4098" name="Picture 2">
            <a:extLst>
              <a:ext uri="{FF2B5EF4-FFF2-40B4-BE49-F238E27FC236}">
                <a16:creationId xmlns:a16="http://schemas.microsoft.com/office/drawing/2014/main" id="{44F99C74-0E09-16B1-37B4-33490B75BF97}"/>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5235707" y="1804531"/>
            <a:ext cx="6596074" cy="254579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653E35A9-1596-8E0C-9584-86F1BA23B6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199" y="4586577"/>
            <a:ext cx="8943109" cy="2133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5372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4E065-29C1-A40D-6238-B85E84BF46D3}"/>
              </a:ext>
            </a:extLst>
          </p:cNvPr>
          <p:cNvSpPr>
            <a:spLocks noGrp="1"/>
          </p:cNvSpPr>
          <p:nvPr>
            <p:ph type="title"/>
          </p:nvPr>
        </p:nvSpPr>
        <p:spPr/>
        <p:txBody>
          <a:bodyPr/>
          <a:lstStyle/>
          <a:p>
            <a:r>
              <a:rPr lang="en-US" dirty="0"/>
              <a:t>4. Methodology (implementation)</a:t>
            </a:r>
          </a:p>
        </p:txBody>
      </p:sp>
      <p:sp>
        <p:nvSpPr>
          <p:cNvPr id="3" name="Content Placeholder 2">
            <a:extLst>
              <a:ext uri="{FF2B5EF4-FFF2-40B4-BE49-F238E27FC236}">
                <a16:creationId xmlns:a16="http://schemas.microsoft.com/office/drawing/2014/main" id="{A4FC184E-FEFA-3D99-2B4D-A775E3F878E9}"/>
              </a:ext>
            </a:extLst>
          </p:cNvPr>
          <p:cNvSpPr>
            <a:spLocks noGrp="1"/>
          </p:cNvSpPr>
          <p:nvPr>
            <p:ph sz="half" idx="1"/>
          </p:nvPr>
        </p:nvSpPr>
        <p:spPr/>
        <p:txBody>
          <a:bodyPr>
            <a:normAutofit fontScale="70000" lnSpcReduction="20000"/>
          </a:bodyPr>
          <a:lstStyle/>
          <a:p>
            <a:pPr marL="0" indent="0">
              <a:buNone/>
            </a:pPr>
            <a:r>
              <a:rPr lang="en-GB" sz="3000" b="1" dirty="0"/>
              <a:t>Training: </a:t>
            </a:r>
          </a:p>
          <a:p>
            <a:pPr marL="0" indent="0">
              <a:buNone/>
            </a:pPr>
            <a:r>
              <a:rPr lang="en-GB" dirty="0"/>
              <a:t>YOLOv8 fine-tuned with COCO weights on an augmented cow face dataset.  </a:t>
            </a:r>
          </a:p>
          <a:p>
            <a:pPr marL="0" indent="0">
              <a:buNone/>
            </a:pPr>
            <a:r>
              <a:rPr lang="en-GB" b="1" dirty="0"/>
              <a:t>Dataset</a:t>
            </a:r>
            <a:r>
              <a:rPr lang="en-GB" dirty="0"/>
              <a:t>: </a:t>
            </a:r>
          </a:p>
          <a:p>
            <a:pPr marL="0" indent="0">
              <a:buNone/>
            </a:pPr>
            <a:r>
              <a:rPr lang="en-GB" dirty="0"/>
              <a:t>The dataset consists of 5,096 images, including 1,800 for training, 560 for validation, and 86 for testing, after augmentation of 2,488 original images from 37 cows and 1,410 additional annotated images from </a:t>
            </a:r>
            <a:r>
              <a:rPr lang="en-GB" dirty="0" err="1"/>
              <a:t>Roboflow</a:t>
            </a:r>
            <a:r>
              <a:rPr lang="en-GB" dirty="0"/>
              <a:t>.</a:t>
            </a:r>
          </a:p>
          <a:p>
            <a:pPr marL="0" indent="0">
              <a:buNone/>
            </a:pPr>
            <a:r>
              <a:rPr lang="en-GB" sz="3000" b="1" dirty="0"/>
              <a:t>Optimization: </a:t>
            </a:r>
          </a:p>
          <a:p>
            <a:pPr marL="0" indent="0">
              <a:buNone/>
            </a:pPr>
            <a:r>
              <a:rPr lang="en-GB" dirty="0"/>
              <a:t>Uses loss function combining bounding box regression, confidence, and classification.  </a:t>
            </a:r>
          </a:p>
          <a:p>
            <a:pPr marL="0" indent="0">
              <a:buNone/>
            </a:pPr>
            <a:r>
              <a:rPr lang="en-GB" sz="3000" b="1" dirty="0"/>
              <a:t>Performance: </a:t>
            </a:r>
          </a:p>
          <a:p>
            <a:pPr marL="0" indent="0">
              <a:buNone/>
            </a:pPr>
            <a:r>
              <a:rPr lang="en-GB" dirty="0"/>
              <a:t>Achieves real-time, high-accuracy detection, outperforming SSD and Faster R-CNN.</a:t>
            </a:r>
            <a:endParaRPr lang="en-US" dirty="0"/>
          </a:p>
        </p:txBody>
      </p:sp>
      <p:pic>
        <p:nvPicPr>
          <p:cNvPr id="5123" name="Picture 3">
            <a:extLst>
              <a:ext uri="{FF2B5EF4-FFF2-40B4-BE49-F238E27FC236}">
                <a16:creationId xmlns:a16="http://schemas.microsoft.com/office/drawing/2014/main" id="{F1A84C07-711E-9FA2-13F3-5677731E3D70}"/>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372225" y="2567781"/>
            <a:ext cx="4781550" cy="2867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0852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a:extLst>
            <a:ext uri="{FF2B5EF4-FFF2-40B4-BE49-F238E27FC236}">
              <a16:creationId xmlns:a16="http://schemas.microsoft.com/office/drawing/2014/main" id="{A37B8F8C-D6B9-EBAA-0C77-17C3A0E3F8C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D090FCE-A08A-42FC-F53C-C9889AC40696}"/>
              </a:ext>
            </a:extLst>
          </p:cNvPr>
          <p:cNvSpPr>
            <a:spLocks noGrp="1"/>
          </p:cNvSpPr>
          <p:nvPr>
            <p:ph type="title"/>
          </p:nvPr>
        </p:nvSpPr>
        <p:spPr/>
        <p:txBody>
          <a:bodyPr/>
          <a:lstStyle/>
          <a:p>
            <a:r>
              <a:rPr lang="en-US" dirty="0"/>
              <a:t>5. Results and Discussion</a:t>
            </a:r>
          </a:p>
        </p:txBody>
      </p:sp>
      <p:sp>
        <p:nvSpPr>
          <p:cNvPr id="5" name="Content Placeholder 4">
            <a:extLst>
              <a:ext uri="{FF2B5EF4-FFF2-40B4-BE49-F238E27FC236}">
                <a16:creationId xmlns:a16="http://schemas.microsoft.com/office/drawing/2014/main" id="{F0FAD4FD-AA13-48C6-774E-E699877D1800}"/>
              </a:ext>
            </a:extLst>
          </p:cNvPr>
          <p:cNvSpPr>
            <a:spLocks noGrp="1"/>
          </p:cNvSpPr>
          <p:nvPr>
            <p:ph sz="half" idx="1"/>
          </p:nvPr>
        </p:nvSpPr>
        <p:spPr/>
        <p:txBody>
          <a:bodyPr/>
          <a:lstStyle/>
          <a:p>
            <a:r>
              <a:rPr lang="en-US" dirty="0"/>
              <a:t>Yolo Comparison with SSD and Faster R-CNN (speed perspective)</a:t>
            </a:r>
          </a:p>
          <a:p>
            <a:endParaRPr lang="en-US" dirty="0"/>
          </a:p>
          <a:p>
            <a:r>
              <a:rPr lang="en-US" dirty="0"/>
              <a:t>Yolov8 based prediction after labeling</a:t>
            </a:r>
          </a:p>
          <a:p>
            <a:endParaRPr lang="en-US" dirty="0"/>
          </a:p>
          <a:p>
            <a:r>
              <a:rPr lang="en-US" dirty="0"/>
              <a:t>Web based image testing</a:t>
            </a:r>
          </a:p>
          <a:p>
            <a:endParaRPr lang="en-US" dirty="0"/>
          </a:p>
        </p:txBody>
      </p:sp>
      <p:pic>
        <p:nvPicPr>
          <p:cNvPr id="6146" name="Picture 2">
            <a:extLst>
              <a:ext uri="{FF2B5EF4-FFF2-40B4-BE49-F238E27FC236}">
                <a16:creationId xmlns:a16="http://schemas.microsoft.com/office/drawing/2014/main" id="{9B7221AD-03EA-982D-298F-F87D8038E445}"/>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804259" y="1216152"/>
            <a:ext cx="4641903" cy="278514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B1852A69-4DD4-0389-ECF4-1DB8FFA827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82086" y="4186021"/>
            <a:ext cx="3746554" cy="2491581"/>
          </a:xfrm>
          <a:prstGeom prst="rect">
            <a:avLst/>
          </a:prstGeom>
        </p:spPr>
      </p:pic>
    </p:spTree>
    <p:extLst>
      <p:ext uri="{BB962C8B-B14F-4D97-AF65-F5344CB8AC3E}">
        <p14:creationId xmlns:p14="http://schemas.microsoft.com/office/powerpoint/2010/main" val="12967160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E10BE20090D1E428C724895DB17D2E8" ma:contentTypeVersion="10" ma:contentTypeDescription="Create a new document." ma:contentTypeScope="" ma:versionID="47dd826a5ef050c9042e4bda58b48683">
  <xsd:schema xmlns:xsd="http://www.w3.org/2001/XMLSchema" xmlns:xs="http://www.w3.org/2001/XMLSchema" xmlns:p="http://schemas.microsoft.com/office/2006/metadata/properties" xmlns:ns3="1f60f229-b6dd-4b18-9d1d-7309e03c79c9" targetNamespace="http://schemas.microsoft.com/office/2006/metadata/properties" ma:root="true" ma:fieldsID="a7dc4f8bc85dfddda63796e34afefabe" ns3:_="">
    <xsd:import namespace="1f60f229-b6dd-4b18-9d1d-7309e03c79c9"/>
    <xsd:element name="properties">
      <xsd:complexType>
        <xsd:sequence>
          <xsd:element name="documentManagement">
            <xsd:complexType>
              <xsd:all>
                <xsd:element ref="ns3:MediaServiceDateTaken" minOccurs="0"/>
                <xsd:element ref="ns3:_activity"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f60f229-b6dd-4b18-9d1d-7309e03c79c9"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_activity" ma:index="9" nillable="true" ma:displayName="_activity" ma:hidden="true" ma:internalName="_activity">
      <xsd:simpleType>
        <xsd:restriction base="dms:Note"/>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SearchProperties" ma:index="12" nillable="true" ma:displayName="MediaServiceSearchProperties" ma:hidden="true" ma:internalName="MediaServiceSearchProperties"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1f60f229-b6dd-4b18-9d1d-7309e03c79c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BC06FE-B549-4880-9906-C5349DDF80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f60f229-b6dd-4b18-9d1d-7309e03c79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3A8F7F8-E60C-48A7-99BF-A78603E55F4B}">
  <ds:schemaRefs>
    <ds:schemaRef ds:uri="http://www.w3.org/XML/1998/namespace"/>
    <ds:schemaRef ds:uri="http://schemas.microsoft.com/office/2006/documentManagement/types"/>
    <ds:schemaRef ds:uri="1f60f229-b6dd-4b18-9d1d-7309e03c79c9"/>
    <ds:schemaRef ds:uri="http://purl.org/dc/elements/1.1/"/>
    <ds:schemaRef ds:uri="http://purl.org/dc/terms/"/>
    <ds:schemaRef ds:uri="http://schemas.openxmlformats.org/package/2006/metadata/core-properties"/>
    <ds:schemaRef ds:uri="http://schemas.microsoft.com/office/infopath/2007/PartnerControl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718506AB-DF50-42B8-905B-6CC59269F1E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1793</TotalTime>
  <Words>615</Words>
  <Application>Microsoft Office PowerPoint</Application>
  <PresentationFormat>Widescreen</PresentationFormat>
  <Paragraphs>60</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Aptos Display</vt:lpstr>
      <vt:lpstr>Arial</vt:lpstr>
      <vt:lpstr>Garamond</vt:lpstr>
      <vt:lpstr>Office Theme</vt:lpstr>
      <vt:lpstr>Cow Face Detection for Precision Livestock Management using YOLOv8 </vt:lpstr>
      <vt:lpstr>Biography</vt:lpstr>
      <vt:lpstr>Outline</vt:lpstr>
      <vt:lpstr>1. Introduction</vt:lpstr>
      <vt:lpstr>2. Problem Statement</vt:lpstr>
      <vt:lpstr>3. Literature Review</vt:lpstr>
      <vt:lpstr>4. Methodology (structure of Yolo versions)</vt:lpstr>
      <vt:lpstr>4. Methodology (implementation)</vt:lpstr>
      <vt:lpstr>5. Results and Discussion</vt:lpstr>
      <vt:lpstr>5. Results and Discussion</vt:lpstr>
      <vt:lpstr>6.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24026122-001</dc:creator>
  <cp:lastModifiedBy>24026122-001</cp:lastModifiedBy>
  <cp:revision>12</cp:revision>
  <dcterms:created xsi:type="dcterms:W3CDTF">2025-02-10T08:31:12Z</dcterms:created>
  <dcterms:modified xsi:type="dcterms:W3CDTF">2025-02-18T08:49:23Z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0x010100AE10BE20090D1E428C724895DB17D2E8</vt:lpwstr>
  </property>
</Properties>
</file>

<file path=docProps/thumbnail.jpeg>
</file>